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8" r:id="rId9"/>
    <p:sldId id="267" r:id="rId10"/>
    <p:sldId id="269" r:id="rId11"/>
    <p:sldId id="263" r:id="rId12"/>
    <p:sldId id="261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altLang="zh-CN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2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altLang="zh-CN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3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2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9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6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95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altLang="zh-CN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altLang="zh-CN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altLang="zh-CN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9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3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14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3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altLang="zh-CN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altLang="zh-CN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zh-CN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7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altLang="zh-CN"/>
              <a:t>Editar el estilo de texto del patrón</a:t>
            </a:r>
          </a:p>
          <a:p>
            <a:pPr lvl="1"/>
            <a:r>
              <a:rPr lang="es-ES" altLang="zh-CN"/>
              <a:t>Segundo nivel</a:t>
            </a:r>
          </a:p>
          <a:p>
            <a:pPr lvl="2"/>
            <a:r>
              <a:rPr lang="es-ES" altLang="zh-CN"/>
              <a:t>Tercer nivel</a:t>
            </a:r>
          </a:p>
          <a:p>
            <a:pPr lvl="3"/>
            <a:r>
              <a:rPr lang="es-ES" altLang="zh-CN"/>
              <a:t>Cuarto nivel</a:t>
            </a:r>
          </a:p>
          <a:p>
            <a:pPr lvl="4"/>
            <a:r>
              <a:rPr lang="es-ES" altLang="zh-CN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9A36-5A1F-4D15-BC2C-348BDAB9FE81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B840-6A94-440B-AEE3-C7C8899EB365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94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&#20013;&#21326;&#20154;&#27665;&#20849;&#21644;&#22269;&#32593;&#32476;&#23433;&#20840;&#27861;/168430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.gov.cn/2019-10/29/c_1573880702680488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is.org/programs/technology-policy-program/significant-cyber-incid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4449" y="1465263"/>
            <a:ext cx="10229851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/>
              <a:t>China</a:t>
            </a:r>
            <a:r>
              <a:rPr lang="es-ES" altLang="zh-CN"/>
              <a:t>, ciberpotencia con control</a:t>
            </a:r>
            <a:br>
              <a:rPr lang="es-ES" altLang="zh-CN"/>
            </a:br>
            <a:r>
              <a:rPr lang="zh-CN" altLang="en-US"/>
              <a:t>中国，控制下的网络强国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9299" y="4478338"/>
            <a:ext cx="8791575" cy="1655762"/>
          </a:xfrm>
        </p:spPr>
        <p:txBody>
          <a:bodyPr/>
          <a:lstStyle/>
          <a:p>
            <a:r>
              <a:rPr lang="es-ES" altLang="zh-CN"/>
              <a:t>XXXII Seminario de seguridad y defensa</a:t>
            </a:r>
          </a:p>
          <a:p>
            <a:r>
              <a:rPr lang="es-ES" altLang="zh-CN"/>
              <a:t>Ignacio ramos riera (universidad pontificia comillas)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2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6621">
            <a:off x="1071837" y="560070"/>
            <a:ext cx="10297442" cy="56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China como “socio necesario”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10079038" cy="4094163"/>
          </a:xfrm>
        </p:spPr>
        <p:txBody>
          <a:bodyPr>
            <a:normAutofit/>
          </a:bodyPr>
          <a:lstStyle/>
          <a:p>
            <a:r>
              <a:rPr lang="es-ES" altLang="zh-CN"/>
              <a:t>A pesar de los retos, la única forma para Occidente de “controlar” a China es entrando en relación de cooperación con ella.</a:t>
            </a:r>
          </a:p>
          <a:p>
            <a:r>
              <a:rPr lang="es-ES" altLang="zh-CN"/>
              <a:t>Creciente pragmatismo en Europa junto a un creciente globalismo en China.</a:t>
            </a:r>
          </a:p>
          <a:p>
            <a:r>
              <a:rPr lang="es-ES" altLang="zh-CN"/>
              <a:t>Colaboraciones posibles EU-China en el campo del transporte y la conectividad, así como en el campo de la transición energética (Geeraerts, 2018).</a:t>
            </a:r>
          </a:p>
          <a:p>
            <a:r>
              <a:rPr lang="es-ES" altLang="zh-CN"/>
              <a:t>Concepto chino de </a:t>
            </a:r>
            <a:r>
              <a:rPr lang="es-ES" altLang="zh-CN" i="1"/>
              <a:t>shuangying</a:t>
            </a:r>
            <a:r>
              <a:rPr lang="es-ES" altLang="zh-CN"/>
              <a:t> (ganancia mutua – </a:t>
            </a:r>
            <a:r>
              <a:rPr lang="zh-CN" altLang="en-US"/>
              <a:t>双赢</a:t>
            </a:r>
            <a:r>
              <a:rPr lang="es-ES" altLang="zh-CN"/>
              <a:t>)</a:t>
            </a:r>
          </a:p>
          <a:p>
            <a:pPr marL="0" indent="0">
              <a:buNone/>
            </a:pPr>
            <a:endParaRPr lang="es-E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08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5" y="-5079"/>
            <a:ext cx="9612156" cy="6863079"/>
          </a:xfrm>
        </p:spPr>
      </p:pic>
    </p:spTree>
    <p:extLst>
      <p:ext uri="{BB962C8B-B14F-4D97-AF65-F5344CB8AC3E}">
        <p14:creationId xmlns:p14="http://schemas.microsoft.com/office/powerpoint/2010/main" val="151576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23" y="-6733"/>
            <a:ext cx="7930377" cy="6864733"/>
          </a:xfrm>
        </p:spPr>
      </p:pic>
    </p:spTree>
    <p:extLst>
      <p:ext uri="{BB962C8B-B14F-4D97-AF65-F5344CB8AC3E}">
        <p14:creationId xmlns:p14="http://schemas.microsoft.com/office/powerpoint/2010/main" val="262868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61343"/>
            <a:ext cx="9905998" cy="1478570"/>
          </a:xfrm>
        </p:spPr>
        <p:txBody>
          <a:bodyPr>
            <a:normAutofit/>
          </a:bodyPr>
          <a:lstStyle/>
          <a:p>
            <a:r>
              <a:rPr lang="es-ES" altLang="zh-CN"/>
              <a:t>Ley de ciberseguridad china (</a:t>
            </a:r>
            <a:r>
              <a:rPr lang="en-US" altLang="zh-TW" b="1"/>
              <a:t>《</a:t>
            </a:r>
            <a:r>
              <a:rPr lang="zh-CN" altLang="en-US" b="1"/>
              <a:t>中华人民共和国网络安全法</a:t>
            </a:r>
            <a:r>
              <a:rPr lang="en-US" altLang="zh-TW" b="1"/>
              <a:t>》</a:t>
            </a:r>
            <a:r>
              <a:rPr lang="es-ES" altLang="zh-TW"/>
              <a:t>, entrada en vigor en 2017)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78036"/>
            <a:ext cx="9905999" cy="460851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altLang="zh-TW"/>
              <a:t>Gran parte de los 7 capítulos y 79 apartados de la ley se enfocan en la </a:t>
            </a:r>
            <a:r>
              <a:rPr lang="es-ES" altLang="zh-TW" b="1"/>
              <a:t>creciente amenaza de ataques digitales </a:t>
            </a:r>
            <a:r>
              <a:rPr lang="es-ES" altLang="zh-TW"/>
              <a:t>tales como la filtración o robo de datos. Se definen estos conceptos y se regula su penalización. </a:t>
            </a:r>
          </a:p>
          <a:p>
            <a:pPr algn="just"/>
            <a:r>
              <a:rPr lang="es-ES" altLang="zh-TW"/>
              <a:t>La ley </a:t>
            </a:r>
            <a:r>
              <a:rPr lang="es-ES" altLang="zh-TW" b="1"/>
              <a:t>determina la responsabilidad </a:t>
            </a:r>
            <a:r>
              <a:rPr lang="es-ES" altLang="zh-TW"/>
              <a:t>tanto de usuarios como de </a:t>
            </a:r>
            <a:r>
              <a:rPr lang="es-ES" altLang="zh-TW" b="1"/>
              <a:t>empresas</a:t>
            </a:r>
            <a:r>
              <a:rPr lang="es-ES" altLang="zh-TW"/>
              <a:t>, y </a:t>
            </a:r>
            <a:r>
              <a:rPr lang="es-ES" altLang="zh-TW" b="1"/>
              <a:t>exige</a:t>
            </a:r>
            <a:r>
              <a:rPr lang="es-ES" altLang="zh-TW"/>
              <a:t> la </a:t>
            </a:r>
            <a:r>
              <a:rPr lang="es-ES" altLang="zh-TW" b="1"/>
              <a:t>colaboración</a:t>
            </a:r>
            <a:r>
              <a:rPr lang="es-ES" altLang="zh-TW"/>
              <a:t> de estas con las instituciones gubernamentales reguladoras (</a:t>
            </a:r>
            <a:r>
              <a:rPr lang="es-ES" altLang="zh-CN">
                <a:hlinkClick r:id="rId2"/>
              </a:rPr>
              <a:t>https://baike.baidu.com/item/</a:t>
            </a:r>
            <a:r>
              <a:rPr lang="zh-CN" altLang="zh-CN">
                <a:hlinkClick r:id="rId2"/>
              </a:rPr>
              <a:t>中华人民共和国网络安全法</a:t>
            </a:r>
            <a:r>
              <a:rPr lang="es-ES" altLang="zh-CN">
                <a:hlinkClick r:id="rId2"/>
              </a:rPr>
              <a:t>/16843044</a:t>
            </a:r>
            <a:r>
              <a:rPr lang="es-ES" altLang="zh-TW"/>
              <a:t>).</a:t>
            </a:r>
          </a:p>
          <a:p>
            <a:pPr algn="just"/>
            <a:r>
              <a:rPr lang="es-ES" altLang="zh-TW"/>
              <a:t>La ley aspira a bloquear acciones de ciberterrorismo y ciberpiratería. Además, otorga al gobierno la </a:t>
            </a:r>
            <a:r>
              <a:rPr lang="es-ES" altLang="zh-TW" b="1"/>
              <a:t>posibilidad de cortar el internet </a:t>
            </a:r>
            <a:r>
              <a:rPr lang="es-ES" altLang="zh-TW"/>
              <a:t>en casos de emergencia.</a:t>
            </a:r>
          </a:p>
        </p:txBody>
      </p:sp>
    </p:spTree>
    <p:extLst>
      <p:ext uri="{BB962C8B-B14F-4D97-AF65-F5344CB8AC3E}">
        <p14:creationId xmlns:p14="http://schemas.microsoft.com/office/powerpoint/2010/main" val="144084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zh-CN"/>
              <a:t>Ley de ciberseguridad china (</a:t>
            </a:r>
            <a:r>
              <a:rPr lang="en-US" altLang="zh-TW"/>
              <a:t>《</a:t>
            </a:r>
            <a:r>
              <a:rPr lang="zh-CN" altLang="en-US"/>
              <a:t>中华人民共和国网络安全法</a:t>
            </a:r>
            <a:r>
              <a:rPr lang="en-US" altLang="zh-TW"/>
              <a:t>》</a:t>
            </a:r>
            <a:r>
              <a:rPr lang="es-ES" altLang="zh-TW"/>
              <a:t>, entrada en vigor en 2017).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94163"/>
          </a:xfrm>
        </p:spPr>
        <p:txBody>
          <a:bodyPr>
            <a:normAutofit/>
          </a:bodyPr>
          <a:lstStyle/>
          <a:p>
            <a:pPr algn="just"/>
            <a:r>
              <a:rPr lang="es-ES" altLang="zh-TW"/>
              <a:t>Por otra parte, esta ley clarifica por primera vez legalmente el sentido de </a:t>
            </a:r>
            <a:r>
              <a:rPr lang="es-ES" altLang="zh-TW" b="1"/>
              <a:t>identidad digital</a:t>
            </a:r>
            <a:r>
              <a:rPr lang="es-ES" altLang="zh-TW"/>
              <a:t> e impone a los proveedores de servicios ofrecer a los usuarios determinada información y servicios. También pone como condición a los proveedores que los </a:t>
            </a:r>
            <a:r>
              <a:rPr lang="es-ES" altLang="zh-TW" b="1"/>
              <a:t>usuarios</a:t>
            </a:r>
            <a:r>
              <a:rPr lang="es-ES" altLang="zh-TW"/>
              <a:t> desvelen su </a:t>
            </a:r>
            <a:r>
              <a:rPr lang="es-ES" altLang="zh-TW" b="1"/>
              <a:t>identidad real para </a:t>
            </a:r>
            <a:r>
              <a:rPr lang="es-ES" altLang="zh-TW"/>
              <a:t>poder acceder a </a:t>
            </a:r>
            <a:r>
              <a:rPr lang="es-ES" altLang="zh-TW" b="1"/>
              <a:t>determinados servicios</a:t>
            </a:r>
            <a:r>
              <a:rPr lang="es-ES" altLang="zh-TW"/>
              <a:t>. </a:t>
            </a:r>
          </a:p>
          <a:p>
            <a:pPr algn="just"/>
            <a:r>
              <a:rPr lang="es-ES" altLang="zh-TW"/>
              <a:t>Fija una serie de </a:t>
            </a:r>
            <a:r>
              <a:rPr lang="es-ES" altLang="zh-TW" b="1"/>
              <a:t>reglas</a:t>
            </a:r>
            <a:r>
              <a:rPr lang="es-ES" altLang="zh-TW"/>
              <a:t> para garantizar la seguridad acerca de </a:t>
            </a:r>
            <a:r>
              <a:rPr lang="es-ES" altLang="zh-TW" b="1"/>
              <a:t>información</a:t>
            </a:r>
            <a:r>
              <a:rPr lang="es-ES" altLang="zh-TW"/>
              <a:t> relativa a </a:t>
            </a:r>
            <a:r>
              <a:rPr lang="es-ES" altLang="zh-TW" b="1"/>
              <a:t>infraestructuras clave </a:t>
            </a:r>
            <a:r>
              <a:rPr lang="es-ES" altLang="zh-TW"/>
              <a:t>y arbitra penalizaciones para personas u organizaciones que atenten contra dichas infraestructuras.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5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Ley</a:t>
            </a:r>
            <a:r>
              <a:rPr lang="es-ES" altLang="zh-CN"/>
              <a:t> de criptografía (</a:t>
            </a:r>
            <a:r>
              <a:rPr lang="en-US" altLang="zh-CN" b="1"/>
              <a:t>《</a:t>
            </a:r>
            <a:r>
              <a:rPr lang="zh-CN" altLang="en-US" b="1"/>
              <a:t>中华人民共和国密码法</a:t>
            </a:r>
            <a:r>
              <a:rPr lang="en-US" altLang="zh-CN" b="1"/>
              <a:t>》</a:t>
            </a:r>
            <a:r>
              <a:rPr lang="es-ES" altLang="zh-CN"/>
              <a:t>, Entrada en vigor en 2020)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zh-TW"/>
              <a:t>Esta ley interpreta los </a:t>
            </a:r>
            <a:r>
              <a:rPr lang="es-ES" altLang="zh-TW" b="1"/>
              <a:t>passwords y claves como el ADN del ciberespacio. </a:t>
            </a:r>
          </a:p>
          <a:p>
            <a:pPr algn="just"/>
            <a:r>
              <a:rPr lang="es-ES" altLang="zh-TW"/>
              <a:t>La ley otorga a un </a:t>
            </a:r>
            <a:r>
              <a:rPr lang="es-ES" altLang="zh-TW" b="1"/>
              <a:t>cierto tipo de passwords y encriptaciones </a:t>
            </a:r>
            <a:r>
              <a:rPr lang="es-ES" altLang="zh-TW"/>
              <a:t>la categoría de </a:t>
            </a:r>
            <a:r>
              <a:rPr lang="es-ES" altLang="zh-TW" b="1"/>
              <a:t>recursos estratégicos del Estado </a:t>
            </a:r>
            <a:r>
              <a:rPr lang="es-ES" altLang="zh-TW"/>
              <a:t>ligados a la seguridad política, financiera, militar e informática (</a:t>
            </a:r>
            <a:r>
              <a:rPr lang="es-ES" altLang="zh-CN">
                <a:hlinkClick r:id="rId2"/>
              </a:rPr>
              <a:t>http://www.cac.gov.cn/2019-10/29/c_1573880702680488.htm</a:t>
            </a:r>
            <a:r>
              <a:rPr lang="es-ES" altLang="zh-TW"/>
              <a:t>).</a:t>
            </a:r>
            <a:endParaRPr lang="es-ES" altLang="zh-CN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830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2482">
            <a:off x="1141411" y="618518"/>
            <a:ext cx="10037017" cy="52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I. Ad intra de la rp china: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46563"/>
          </a:xfrm>
        </p:spPr>
        <p:txBody>
          <a:bodyPr>
            <a:normAutofit/>
          </a:bodyPr>
          <a:lstStyle/>
          <a:p>
            <a:r>
              <a:rPr lang="es-ES" altLang="zh-CN"/>
              <a:t>Elevado cibercontrol</a:t>
            </a:r>
          </a:p>
          <a:p>
            <a:r>
              <a:rPr lang="es-ES" altLang="zh-CN"/>
              <a:t>Control del ciberespacio como “dogma” social</a:t>
            </a:r>
          </a:p>
          <a:p>
            <a:pPr lvl="1"/>
            <a:r>
              <a:rPr lang="es-ES" altLang="zh-CN"/>
              <a:t>Existe</a:t>
            </a:r>
          </a:p>
          <a:p>
            <a:pPr lvl="1"/>
            <a:r>
              <a:rPr lang="es-ES" altLang="zh-CN"/>
              <a:t>Es efectivo</a:t>
            </a:r>
          </a:p>
          <a:p>
            <a:pPr lvl="1"/>
            <a:r>
              <a:rPr lang="es-ES" altLang="zh-CN"/>
              <a:t>No excesivamente arbitrario (gracias a la IA)</a:t>
            </a:r>
          </a:p>
          <a:p>
            <a:pPr lvl="1"/>
            <a:r>
              <a:rPr lang="es-ES" altLang="zh-CN"/>
              <a:t>Afecta a contenidos no gratos para el gobierno</a:t>
            </a:r>
          </a:p>
          <a:p>
            <a:pPr lvl="1"/>
            <a:r>
              <a:rPr lang="es-ES" altLang="zh-CN"/>
              <a:t>Necesario para mantener la fe en China como unidad</a:t>
            </a:r>
          </a:p>
          <a:p>
            <a:r>
              <a:rPr lang="es-ES" altLang="zh-CN"/>
              <a:t>El cibercontrol es percibido en términos de ciberseguridad</a:t>
            </a:r>
          </a:p>
          <a:p>
            <a:pPr marL="0" indent="0"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39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菏泽市的人脸识别与信息匹配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488092" cy="6365353"/>
          </a:xfrm>
        </p:spPr>
      </p:pic>
      <p:sp>
        <p:nvSpPr>
          <p:cNvPr id="3" name="CuadroTexto 2"/>
          <p:cNvSpPr txBox="1"/>
          <p:nvPr/>
        </p:nvSpPr>
        <p:spPr>
          <a:xfrm>
            <a:off x="8648699" y="133350"/>
            <a:ext cx="334327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400" b="1"/>
              <a:t>Cámara de reconocimiento facial en la ciudad de Heze (Shangdong) el 16 de agosto de 2020</a:t>
            </a:r>
          </a:p>
          <a:p>
            <a:endParaRPr lang="es-ES" altLang="zh-CN"/>
          </a:p>
          <a:p>
            <a:r>
              <a:rPr lang="es-ES" altLang="zh-CN" sz="2400"/>
              <a:t>Cuando la persona se salta el semáforo en rojo es reconocida con una similitud del 99% y se despliegan en el sistema de control su </a:t>
            </a:r>
            <a:r>
              <a:rPr lang="es-ES" altLang="zh-CN" sz="2400" b="1"/>
              <a:t>nombre completo</a:t>
            </a:r>
            <a:r>
              <a:rPr lang="es-ES" altLang="zh-CN" sz="2400"/>
              <a:t>, </a:t>
            </a:r>
            <a:r>
              <a:rPr lang="es-ES" altLang="zh-CN" sz="2400" b="1"/>
              <a:t>sexo</a:t>
            </a:r>
            <a:r>
              <a:rPr lang="es-ES" altLang="zh-CN" sz="2400"/>
              <a:t>, </a:t>
            </a:r>
            <a:r>
              <a:rPr lang="es-ES" altLang="zh-CN" sz="2400" b="1"/>
              <a:t>código ICCID</a:t>
            </a:r>
            <a:r>
              <a:rPr lang="es-ES" altLang="zh-CN" sz="2400"/>
              <a:t> de 20 dígitos (empleado para identificar la tarjeta SIM, asociada al carnet de identidad) y </a:t>
            </a:r>
            <a:r>
              <a:rPr lang="es-ES" altLang="zh-CN" sz="2400" b="1"/>
              <a:t>domicilio</a:t>
            </a:r>
            <a:r>
              <a:rPr lang="es-ES" altLang="zh-CN" sz="2400"/>
              <a:t>.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0490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I. Ad intra de la rp china: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46563"/>
          </a:xfrm>
        </p:spPr>
        <p:txBody>
          <a:bodyPr>
            <a:normAutofit/>
          </a:bodyPr>
          <a:lstStyle/>
          <a:p>
            <a:r>
              <a:rPr lang="es-ES" altLang="zh-CN"/>
              <a:t>El cibercontrol es percibido en términos de ciberseguridad, siempre que sea el Estado el que controle y no corporaciones privadas</a:t>
            </a:r>
          </a:p>
          <a:p>
            <a:r>
              <a:rPr lang="es-ES" altLang="zh-CN"/>
              <a:t>Maltusianismo ambiental: percepción de la necesidad de una autoridad central reguladora</a:t>
            </a:r>
          </a:p>
          <a:p>
            <a:pPr lvl="1"/>
            <a:endParaRPr lang="es-ES" altLang="zh-CN"/>
          </a:p>
          <a:p>
            <a:pPr lvl="1"/>
            <a:endParaRPr lang="es-ES" altLang="zh-CN"/>
          </a:p>
          <a:p>
            <a:pPr marL="0" indent="0"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/>
              <a:t>II. Ad extra: </a:t>
            </a:r>
            <a:endParaRPr lang="zh-CN" alt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zh-CN"/>
              <a:t>Según datos del Center for Strategic &amp; International Studies (</a:t>
            </a:r>
            <a:r>
              <a:rPr lang="es-ES" altLang="zh-CN">
                <a:hlinkClick r:id="rId2"/>
              </a:rPr>
              <a:t>https://www.csis.org/programs/technology-policy-program/significant-cyber-incidents</a:t>
            </a:r>
            <a:r>
              <a:rPr lang="es-ES" altLang="zh-CN"/>
              <a:t>) desde China se ciberataca para obtener propiedad intelectual y para bloquear iniciativas que afectan fundamentalmente a su territorio y soberanía. Es fundamentalmente ciberespionaje.</a:t>
            </a:r>
          </a:p>
          <a:p>
            <a:r>
              <a:rPr lang="es-ES" altLang="zh-CN"/>
              <a:t>Por tanto, desde China no se ciberataca para desestabilizar.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269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747</TotalTime>
  <Words>680</Words>
  <Application>Microsoft Office PowerPoint</Application>
  <PresentationFormat>Panorámica</PresentationFormat>
  <Paragraphs>37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Circuito</vt:lpstr>
      <vt:lpstr>China, ciberpotencia con control 中国，控制下的网络强国</vt:lpstr>
      <vt:lpstr>Ley de ciberseguridad china (《中华人民共和国网络安全法》, entrada en vigor en 2017)</vt:lpstr>
      <vt:lpstr>Ley de ciberseguridad china (《中华人民共和国网络安全法》, entrada en vigor en 2017).</vt:lpstr>
      <vt:lpstr>Ley de criptografía (《中华人民共和国密码法》, Entrada en vigor en 2020)</vt:lpstr>
      <vt:lpstr>Presentación de PowerPoint</vt:lpstr>
      <vt:lpstr>I. Ad intra de la rp china:</vt:lpstr>
      <vt:lpstr>Presentación de PowerPoint</vt:lpstr>
      <vt:lpstr>I. Ad intra de la rp china:</vt:lpstr>
      <vt:lpstr>II. Ad extra: </vt:lpstr>
      <vt:lpstr>Presentación de PowerPoint</vt:lpstr>
      <vt:lpstr>China como “socio necesario”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ciberpotencia con control 中国，控制下的网络强国</dc:title>
  <dc:creator>Tachi</dc:creator>
  <cp:lastModifiedBy>Producción Oisa</cp:lastModifiedBy>
  <cp:revision>56</cp:revision>
  <dcterms:created xsi:type="dcterms:W3CDTF">2020-09-17T16:49:30Z</dcterms:created>
  <dcterms:modified xsi:type="dcterms:W3CDTF">2020-09-18T07:21:31Z</dcterms:modified>
</cp:coreProperties>
</file>